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uliana ANDRONACHI" initials="IA" lastIdx="5" clrIdx="0">
    <p:extLst>
      <p:ext uri="{19B8F6BF-5375-455C-9EA6-DF929625EA0E}">
        <p15:presenceInfo xmlns:p15="http://schemas.microsoft.com/office/powerpoint/2012/main" userId="S::iuliana.andronachi@netatmo.com::0a5bda4d-9796-4596-986b-719d0cb1b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C040D5-C0DC-4B4E-88AF-82A886AB1D2C}" v="6" dt="2020-10-20T15:31:07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uliana ANDRONACHI" userId="0a5bda4d-9796-4596-986b-719d0cb1bcd0" providerId="ADAL" clId="{37713EB5-6F17-4F7E-B63A-BB1B09C77DB4}"/>
    <pc:docChg chg="modSld">
      <pc:chgData name="Iuliana ANDRONACHI" userId="0a5bda4d-9796-4596-986b-719d0cb1bcd0" providerId="ADAL" clId="{37713EB5-6F17-4F7E-B63A-BB1B09C77DB4}" dt="2020-10-20T15:33:22.284" v="172" actId="27918"/>
      <pc:docMkLst>
        <pc:docMk/>
      </pc:docMkLst>
      <pc:sldChg chg="modSp">
        <pc:chgData name="Iuliana ANDRONACHI" userId="0a5bda4d-9796-4596-986b-719d0cb1bcd0" providerId="ADAL" clId="{37713EB5-6F17-4F7E-B63A-BB1B09C77DB4}" dt="2020-10-20T15:26:02.002" v="12" actId="20577"/>
        <pc:sldMkLst>
          <pc:docMk/>
          <pc:sldMk cId="517653477" sldId="257"/>
        </pc:sldMkLst>
        <pc:spChg chg="mod">
          <ac:chgData name="Iuliana ANDRONACHI" userId="0a5bda4d-9796-4596-986b-719d0cb1bcd0" providerId="ADAL" clId="{37713EB5-6F17-4F7E-B63A-BB1B09C77DB4}" dt="2020-10-20T15:26:02.002" v="12" actId="20577"/>
          <ac:spMkLst>
            <pc:docMk/>
            <pc:sldMk cId="517653477" sldId="257"/>
            <ac:spMk id="15" creationId="{6428982F-BD1E-4941-8A40-2F5C682B3009}"/>
          </ac:spMkLst>
        </pc:spChg>
      </pc:sldChg>
      <pc:sldChg chg="modSp">
        <pc:chgData name="Iuliana ANDRONACHI" userId="0a5bda4d-9796-4596-986b-719d0cb1bcd0" providerId="ADAL" clId="{37713EB5-6F17-4F7E-B63A-BB1B09C77DB4}" dt="2020-10-20T15:29:40.255" v="89" actId="20577"/>
        <pc:sldMkLst>
          <pc:docMk/>
          <pc:sldMk cId="1629638999" sldId="258"/>
        </pc:sldMkLst>
        <pc:spChg chg="mod">
          <ac:chgData name="Iuliana ANDRONACHI" userId="0a5bda4d-9796-4596-986b-719d0cb1bcd0" providerId="ADAL" clId="{37713EB5-6F17-4F7E-B63A-BB1B09C77DB4}" dt="2020-10-20T15:29:40.255" v="89" actId="20577"/>
          <ac:spMkLst>
            <pc:docMk/>
            <pc:sldMk cId="1629638999" sldId="258"/>
            <ac:spMk id="15" creationId="{6428982F-BD1E-4941-8A40-2F5C682B3009}"/>
          </ac:spMkLst>
        </pc:spChg>
      </pc:sldChg>
      <pc:sldChg chg="modSp mod">
        <pc:chgData name="Iuliana ANDRONACHI" userId="0a5bda4d-9796-4596-986b-719d0cb1bcd0" providerId="ADAL" clId="{37713EB5-6F17-4F7E-B63A-BB1B09C77DB4}" dt="2020-10-20T15:30:21.911" v="101" actId="27918"/>
        <pc:sldMkLst>
          <pc:docMk/>
          <pc:sldMk cId="3702526914" sldId="259"/>
        </pc:sldMkLst>
        <pc:spChg chg="mod">
          <ac:chgData name="Iuliana ANDRONACHI" userId="0a5bda4d-9796-4596-986b-719d0cb1bcd0" providerId="ADAL" clId="{37713EB5-6F17-4F7E-B63A-BB1B09C77DB4}" dt="2020-10-20T15:30:07.573" v="97" actId="20577"/>
          <ac:spMkLst>
            <pc:docMk/>
            <pc:sldMk cId="3702526914" sldId="259"/>
            <ac:spMk id="2" creationId="{088814D6-C909-4258-8683-A9D68E397002}"/>
          </ac:spMkLst>
        </pc:spChg>
      </pc:sldChg>
      <pc:sldChg chg="modSp mod">
        <pc:chgData name="Iuliana ANDRONACHI" userId="0a5bda4d-9796-4596-986b-719d0cb1bcd0" providerId="ADAL" clId="{37713EB5-6F17-4F7E-B63A-BB1B09C77DB4}" dt="2020-10-20T15:33:22.284" v="172" actId="27918"/>
        <pc:sldMkLst>
          <pc:docMk/>
          <pc:sldMk cId="464564902" sldId="261"/>
        </pc:sldMkLst>
        <pc:spChg chg="mod">
          <ac:chgData name="Iuliana ANDRONACHI" userId="0a5bda4d-9796-4596-986b-719d0cb1bcd0" providerId="ADAL" clId="{37713EB5-6F17-4F7E-B63A-BB1B09C77DB4}" dt="2020-10-20T15:32:00.221" v="160" actId="20577"/>
          <ac:spMkLst>
            <pc:docMk/>
            <pc:sldMk cId="464564902" sldId="261"/>
            <ac:spMk id="2" creationId="{088814D6-C909-4258-8683-A9D68E397002}"/>
          </ac:spMkLst>
        </pc:spChg>
      </pc:sldChg>
      <pc:sldChg chg="modSp mod">
        <pc:chgData name="Iuliana ANDRONACHI" userId="0a5bda4d-9796-4596-986b-719d0cb1bcd0" providerId="ADAL" clId="{37713EB5-6F17-4F7E-B63A-BB1B09C77DB4}" dt="2020-10-20T15:31:32.273" v="148" actId="27918"/>
        <pc:sldMkLst>
          <pc:docMk/>
          <pc:sldMk cId="92294794" sldId="262"/>
        </pc:sldMkLst>
        <pc:spChg chg="mod">
          <ac:chgData name="Iuliana ANDRONACHI" userId="0a5bda4d-9796-4596-986b-719d0cb1bcd0" providerId="ADAL" clId="{37713EB5-6F17-4F7E-B63A-BB1B09C77DB4}" dt="2020-10-20T15:31:02.449" v="142" actId="20577"/>
          <ac:spMkLst>
            <pc:docMk/>
            <pc:sldMk cId="92294794" sldId="262"/>
            <ac:spMk id="2" creationId="{088814D6-C909-4258-8683-A9D68E39700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19-42B4-9B0D-F7162450A6E0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19-42B4-9B0D-F7162450A6E0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19-42B4-9B0D-F7162450A6E0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46-4081-872F-E88A34A6E7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roxima Nova Light" panose="02000506030000020004" pitchFamily="50" charset="0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Ik heb een rookmelder en ik weet dat hij correct werkt</c:v>
                </c:pt>
                <c:pt idx="1">
                  <c:v>Ik heb een rookmelder, maar ik weet niet of hij correct werkt</c:v>
                </c:pt>
                <c:pt idx="2">
                  <c:v>Mijn woning is niet uitgerust met een rookmelder</c:v>
                </c:pt>
                <c:pt idx="3">
                  <c:v>Ik weet het niet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0.75</c:v>
                </c:pt>
                <c:pt idx="1">
                  <c:v>0.13</c:v>
                </c:pt>
                <c:pt idx="2">
                  <c:v>0.11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19-42B4-9B0D-F7162450A6E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363225885826773"/>
          <c:y val="0.2390624852938924"/>
          <c:w val="0.53302005413385822"/>
          <c:h val="0.631631174235286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roxima Nova Light" panose="02000506030000020004" pitchFamily="50" charset="0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4"/>
                <c:pt idx="0">
                  <c:v>Ik verwijder het stof van mijn rookmelder</c:v>
                </c:pt>
                <c:pt idx="1">
                  <c:v>Ik voer een geluidstest uit</c:v>
                </c:pt>
                <c:pt idx="2">
                  <c:v>Ik controleer de leeftijd van mijn rookmelder (jonger dan 10 jaar)</c:v>
                </c:pt>
                <c:pt idx="3">
                  <c:v>Ik controleer de goede werking van de batterijen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0.54</c:v>
                </c:pt>
                <c:pt idx="1">
                  <c:v>0.62</c:v>
                </c:pt>
                <c:pt idx="2">
                  <c:v>0.67</c:v>
                </c:pt>
                <c:pt idx="3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98-458F-8BB7-7C3AA42D9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81078719"/>
        <c:axId val="1332532591"/>
      </c:barChart>
      <c:catAx>
        <c:axId val="13810787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 panose="02000506030000020004" pitchFamily="50" charset="0"/>
                <a:ea typeface="+mn-ea"/>
                <a:cs typeface="+mn-cs"/>
              </a:defRPr>
            </a:pPr>
            <a:endParaRPr lang="nl-BE"/>
          </a:p>
        </c:txPr>
        <c:crossAx val="1332532591"/>
        <c:crosses val="autoZero"/>
        <c:auto val="1"/>
        <c:lblAlgn val="ctr"/>
        <c:lblOffset val="100"/>
        <c:noMultiLvlLbl val="0"/>
      </c:catAx>
      <c:valAx>
        <c:axId val="13325325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 panose="02000506030000020004" pitchFamily="50" charset="0"/>
                <a:ea typeface="+mn-ea"/>
                <a:cs typeface="+mn-cs"/>
              </a:defRPr>
            </a:pPr>
            <a:endParaRPr lang="nl-BE"/>
          </a:p>
        </c:txPr>
        <c:crossAx val="1381078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Proxima Nova Light" panose="02000506030000020004" pitchFamily="50" charset="0"/>
        </a:defRPr>
      </a:pPr>
      <a:endParaRPr lang="nl-B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B6-4A8A-AFCC-16F9FF015FB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B6-4A8A-AFCC-16F9FF015FBF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B6-4A8A-AFCC-16F9FF015FBF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E3-493C-9456-1DCD40AF0622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E3-493C-9456-1DCD40AF0622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E3-493C-9456-1DCD40AF0622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E3-493C-9456-1DCD40AF0622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51-4554-9351-78DA04D165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roxima Nova Light" panose="02000506030000020004" pitchFamily="50" charset="0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Feuil1!$A$2:$A$10</c:f>
              <c:strCache>
                <c:ptCount val="9"/>
                <c:pt idx="0">
                  <c:v>Inkomhal of gang</c:v>
                </c:pt>
                <c:pt idx="1">
                  <c:v>Trappenhuis</c:v>
                </c:pt>
                <c:pt idx="2">
                  <c:v>Woonkamer</c:v>
                </c:pt>
                <c:pt idx="3">
                  <c:v>Op iedere verdieping van het huis </c:v>
                </c:pt>
                <c:pt idx="4">
                  <c:v>Keuken</c:v>
                </c:pt>
                <c:pt idx="5">
                  <c:v>Kamer</c:v>
                </c:pt>
                <c:pt idx="6">
                  <c:v>Badkamer</c:v>
                </c:pt>
                <c:pt idx="7">
                  <c:v>Anders</c:v>
                </c:pt>
                <c:pt idx="8">
                  <c:v>Weet ik niet</c:v>
                </c:pt>
              </c:strCache>
            </c:strRef>
          </c:cat>
          <c:val>
            <c:numRef>
              <c:f>Feuil1!$B$2:$B$10</c:f>
              <c:numCache>
                <c:formatCode>0%</c:formatCode>
                <c:ptCount val="9"/>
                <c:pt idx="0">
                  <c:v>0.52</c:v>
                </c:pt>
                <c:pt idx="1">
                  <c:v>0.42</c:v>
                </c:pt>
                <c:pt idx="2">
                  <c:v>0.39</c:v>
                </c:pt>
                <c:pt idx="3">
                  <c:v>0.38</c:v>
                </c:pt>
                <c:pt idx="4">
                  <c:v>0.31</c:v>
                </c:pt>
                <c:pt idx="5">
                  <c:v>0.2</c:v>
                </c:pt>
                <c:pt idx="6">
                  <c:v>0.06</c:v>
                </c:pt>
                <c:pt idx="7">
                  <c:v>0.1</c:v>
                </c:pt>
                <c:pt idx="8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B6-4A8A-AFCC-16F9FF015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9228383"/>
        <c:axId val="1249229631"/>
      </c:barChart>
      <c:catAx>
        <c:axId val="1249228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 panose="02000506030000020004" pitchFamily="50" charset="0"/>
                <a:ea typeface="+mn-ea"/>
                <a:cs typeface="+mn-cs"/>
              </a:defRPr>
            </a:pPr>
            <a:endParaRPr lang="nl-BE"/>
          </a:p>
        </c:txPr>
        <c:crossAx val="1249229631"/>
        <c:crosses val="autoZero"/>
        <c:auto val="1"/>
        <c:lblAlgn val="ctr"/>
        <c:lblOffset val="100"/>
        <c:noMultiLvlLbl val="0"/>
      </c:catAx>
      <c:valAx>
        <c:axId val="1249229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 Light" panose="02000506030000020004" pitchFamily="50" charset="0"/>
                <a:ea typeface="+mn-ea"/>
                <a:cs typeface="+mn-cs"/>
              </a:defRPr>
            </a:pPr>
            <a:endParaRPr lang="nl-BE"/>
          </a:p>
        </c:txPr>
        <c:crossAx val="1249228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Proxima Nova Light" panose="02000506030000020004" pitchFamily="50" charset="0"/>
        </a:defRPr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0.04381</cdr:x>
      <cdr:y>0.04771</cdr:y>
    </cdr:from>
    <cdr:to>
      <cdr:x>0.9836</cdr:x>
      <cdr:y>0.1544</cdr:y>
    </cdr:to>
    <cdr:sp macro="" textlink="">
      <cdr:nvSpPr>
        <cdr:cNvPr id="3" name="ZoneTexte 2">
          <a:extLst xmlns:a="http://schemas.openxmlformats.org/drawingml/2006/main">
            <a:ext uri="{FF2B5EF4-FFF2-40B4-BE49-F238E27FC236}">
              <a16:creationId xmlns:a16="http://schemas.microsoft.com/office/drawing/2014/main" id="{B29F14B1-4D13-48D5-ACAA-353543D029F4}"/>
            </a:ext>
          </a:extLst>
        </cdr:cNvPr>
        <cdr:cNvSpPr txBox="1"/>
      </cdr:nvSpPr>
      <cdr:spPr>
        <a:xfrm xmlns:a="http://schemas.openxmlformats.org/drawingml/2006/main">
          <a:off x="415753" y="220338"/>
          <a:ext cx="8917528" cy="49274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nl-BE" sz="1800" dirty="0">
              <a:latin typeface="Proxima Nova Light" panose="02000506030000020004" pitchFamily="50" charset="0"/>
            </a:rPr>
            <a:t>De belangrijkste voorzorgsmaatregelen van de Belgen voor hun rookmelder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B4098E-D26E-4380-BF4E-3A20C8D1C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077C0E-3F9B-47AA-876A-D3D27E02D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E177FC-D83B-4316-945D-A3271255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CA1FAB-3DDB-4CA0-B902-3DCEB7CE3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F68A9A-D347-4DFC-B1DF-58F4191D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82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829FA5-BFD3-415B-86AC-FAEB7175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7AC3A5-6B31-4299-9FA4-B120E2680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8847E3-9628-4DAF-8642-B945E52B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0C9AFF-2287-4BAF-936C-B6E49F34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5DE9DD-8F61-4AB7-B41E-4B4E0F826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00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D4964B-FEED-428F-9729-CF21A8B14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11D5A1-C294-4BE7-A610-EC282B11A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C2686E-4406-42BA-AED5-4BDCCFF0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46B924-F355-4262-A13E-945CA112D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0FEF95-DDED-47F7-B1D9-D9256E9CB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06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71E0C7-CE9E-42E4-B22F-185FD181C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6F2AE5-E720-4EF6-B02B-5E9E6DB5F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7D4402-EB2A-42FB-BE67-4BF43C65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258A5A-75B4-4401-8176-610348C8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183B68-DD10-419B-B722-FAF021C41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30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C4D25-AF39-47ED-B0B0-87C5E0BFE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FB2552-445B-4127-A35A-4E6C9A84A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4050D4-6D3B-4C7F-8D7A-3E47666EE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458474-0F80-41F1-A3BF-344CF5AA0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380FB3-B656-4213-901D-6A0DCACF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73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907E79-5FAD-4882-A95E-1349AFD1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BC977D-DC7F-4C59-A071-B5478D2F5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873B4B-3875-4163-8D83-D181AC933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149933-5E8B-4B5D-B383-68C20E30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E52892-DF69-47EF-B27C-B69A081F2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37821F-5B8B-4B2E-B03D-9B8153F7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00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15434-1C5B-44AD-B02D-618D2505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5DEE56-297D-4857-98F0-DF3E8C7E9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293F5C-4BC3-42C2-8DD2-46B00A6D2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303A62D-86D8-43D9-8BAF-088670E766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A30FA5-C4E0-4A36-B4CE-C651706AE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E47EF71-F628-42BE-B326-56C40E62E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A02C9C-DBEC-4530-807B-9BDBC1DA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0C781E5-D355-475A-B64D-36D78C44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33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C1683A-B967-4D1E-9E26-0F82604B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0BEB71-DA26-49ED-8A14-65FFB54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FB4E58-73E8-4669-B9D4-52826158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F9943A-A94D-4B39-8C33-0DDC734A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92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895F910-310C-4FED-B091-4A0B398F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8CB5435-6DE4-4BE8-B5E4-A356A7F1D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1188FD-C736-4052-9D94-E1BB23CA7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59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B51AA-9D5F-4823-8D93-370599ADC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94BDD7-7075-4892-9AF6-778A19FB2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3958B3-FBF3-4720-8960-A1A598B07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42D7C5-60DB-48D8-84DB-7195F486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19D5BD-414B-4D5C-8DA1-85E9CDE9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0E853F-E908-4BE5-928B-D26382C3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15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DA288-DE2A-4745-8308-3F8B72FAC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131F46E-0E5F-43BB-83D9-671AA0939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B8942E-6A89-4FD2-BECB-287CABB02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9489A6-E6D9-432D-945A-955699D6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671B9-2860-497D-8672-A2F949E0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B55E60-F4AE-4F50-9AC9-3F37A9316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15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A0F754-56EB-4D31-B76A-82708327E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D0F42B-273B-4050-A612-9A3BE407C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97F564-191F-49CE-BAC3-DBA5DCC91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D6AF-B09E-48B8-9AD0-4030113558A9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A1E87B-34D8-4CAA-9CD0-987676642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51EF66-AE15-47FE-A913-13F6831E4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A003B-E646-4618-A4D0-52656F6BD8C4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19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3BCE5B-397B-4238-A699-FD74FD38C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60539"/>
            <a:ext cx="9144000" cy="2387600"/>
          </a:xfrm>
        </p:spPr>
        <p:txBody>
          <a:bodyPr/>
          <a:lstStyle/>
          <a:p>
            <a:r>
              <a:rPr lang="nl-BE" dirty="0">
                <a:latin typeface="Proxima Nova Light" panose="02000506030000020004" pitchFamily="50" charset="0"/>
              </a:rPr>
              <a:t>Onderzoek Netatmo</a:t>
            </a:r>
            <a:br>
              <a:rPr lang="nl-BE" dirty="0">
                <a:latin typeface="Proxima Nova Light" panose="02000506030000020004" pitchFamily="50" charset="0"/>
              </a:rPr>
            </a:br>
            <a:r>
              <a:rPr lang="nl-BE" dirty="0">
                <a:latin typeface="Proxima Nova Light" panose="02000506030000020004" pitchFamily="50" charset="0"/>
              </a:rPr>
              <a:t>Rookmelders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A53395E-4B11-47D0-A6FC-97B6DC43DCE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8" t="23696" r="11104" b="28760"/>
          <a:stretch/>
        </p:blipFill>
        <p:spPr bwMode="auto">
          <a:xfrm>
            <a:off x="383921" y="427732"/>
            <a:ext cx="2790794" cy="12675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0182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814D6-C909-4258-8683-A9D68E39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Proxima Nova Light" panose="02000506030000020004" pitchFamily="50" charset="0"/>
              </a:rPr>
              <a:t>Methodologie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28982F-BD1E-4941-8A40-2F5C682B3009}"/>
              </a:ext>
            </a:extLst>
          </p:cNvPr>
          <p:cNvSpPr/>
          <p:nvPr/>
        </p:nvSpPr>
        <p:spPr>
          <a:xfrm>
            <a:off x="1975003" y="2073432"/>
            <a:ext cx="73879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E2D27"/>
              </a:buClr>
            </a:pPr>
            <a:r>
              <a:rPr lang="nl-BE" sz="1600" b="1" dirty="0">
                <a:latin typeface="Proxima Nova Light" panose="02000506030000020004" pitchFamily="50" charset="0"/>
                <a:cs typeface="Arial" pitchFamily="34" charset="0"/>
              </a:rPr>
              <a:t>Onderzoek uitgevoerd door Yougov namens Netatmo </a:t>
            </a:r>
          </a:p>
          <a:p>
            <a:pPr>
              <a:buClr>
                <a:srgbClr val="EE2D27"/>
              </a:buClr>
            </a:pPr>
            <a:endParaRPr lang="fr-FR" sz="1600" b="1" dirty="0">
              <a:latin typeface="Proxima Nova Light" panose="02000506030000020004" pitchFamily="50" charset="0"/>
              <a:cs typeface="Arial" pitchFamily="34" charset="0"/>
            </a:endParaRPr>
          </a:p>
          <a:p>
            <a:pPr>
              <a:buClr>
                <a:srgbClr val="EE2D27"/>
              </a:buClr>
            </a:pPr>
            <a:endParaRPr lang="fr-FR" sz="1600" b="1" dirty="0">
              <a:latin typeface="Proxima Nova Light" panose="02000506030000020004" pitchFamily="50" charset="0"/>
              <a:cs typeface="Arial" pitchFamily="34" charset="0"/>
            </a:endParaRPr>
          </a:p>
          <a:p>
            <a:pPr>
              <a:buClr>
                <a:srgbClr val="EE2D27"/>
              </a:buClr>
            </a:pPr>
            <a:r>
              <a:rPr lang="nl-BE" sz="1600" b="1" dirty="0">
                <a:latin typeface="Proxima Nova Light" panose="02000506030000020004" pitchFamily="50" charset="0"/>
                <a:cs typeface="Arial" pitchFamily="34" charset="0"/>
              </a:rPr>
              <a:t>Steekproef</a:t>
            </a:r>
          </a:p>
          <a:p>
            <a:pPr marL="342900" indent="-342900">
              <a:buClr>
                <a:srgbClr val="ABC842"/>
              </a:buClr>
              <a:buFont typeface="Arial" panose="020B0604020202020204" pitchFamily="34" charset="0"/>
              <a:buChar char="•"/>
            </a:pPr>
            <a:r>
              <a:rPr lang="nl-BE" sz="1600" dirty="0">
                <a:latin typeface="Proxima Nova Light" panose="02000506030000020004" pitchFamily="50" charset="0"/>
              </a:rPr>
              <a:t>Steekproef van 1014 personen die representatief is voor de Belgische bevolking (18+)</a:t>
            </a:r>
          </a:p>
          <a:p>
            <a:pPr marL="342900" indent="-342900">
              <a:buClr>
                <a:srgbClr val="ABC842"/>
              </a:buClr>
              <a:buFont typeface="Arial" panose="020B0604020202020204" pitchFamily="34" charset="0"/>
              <a:buChar char="•"/>
            </a:pPr>
            <a:endParaRPr lang="fr-FR" sz="1600" dirty="0">
              <a:latin typeface="Proxima Nova Light" panose="02000506030000020004" pitchFamily="50" charset="0"/>
            </a:endParaRPr>
          </a:p>
          <a:p>
            <a:pPr marL="342900" indent="-342900">
              <a:buClr>
                <a:srgbClr val="ABC842"/>
              </a:buClr>
              <a:buFont typeface="Arial" panose="020B0604020202020204" pitchFamily="34" charset="0"/>
              <a:buChar char="•"/>
            </a:pPr>
            <a:endParaRPr lang="fr-FR" sz="1600" dirty="0">
              <a:latin typeface="Proxima Nova Light" panose="02000506030000020004" pitchFamily="50" charset="0"/>
            </a:endParaRPr>
          </a:p>
          <a:p>
            <a:pPr defTabSz="984033">
              <a:buClr>
                <a:srgbClr val="ABC842"/>
              </a:buClr>
            </a:pPr>
            <a:r>
              <a:rPr lang="nl-BE" sz="1600" b="1" dirty="0">
                <a:latin typeface="Proxima Nova Light" panose="02000506030000020004" pitchFamily="50" charset="0"/>
                <a:cs typeface="Arial" pitchFamily="34" charset="0"/>
              </a:rPr>
              <a:t>Methodologie</a:t>
            </a:r>
          </a:p>
          <a:p>
            <a:pPr marL="342900" indent="-342900">
              <a:buClr>
                <a:srgbClr val="ABC842"/>
              </a:buClr>
              <a:buFont typeface="Arial" panose="020B0604020202020204" pitchFamily="34" charset="0"/>
              <a:buChar char="•"/>
            </a:pPr>
            <a:r>
              <a:rPr lang="nl-BE" sz="1600" dirty="0">
                <a:latin typeface="Proxima Nova Light" panose="02000506030000020004" pitchFamily="50" charset="0"/>
              </a:rPr>
              <a:t>Online enquête</a:t>
            </a:r>
          </a:p>
          <a:p>
            <a:pPr marL="171450" indent="-171450">
              <a:buClr>
                <a:srgbClr val="ABC842"/>
              </a:buClr>
              <a:buFont typeface="Arial" panose="020B0604020202020204" pitchFamily="34" charset="0"/>
              <a:buChar char="•"/>
            </a:pPr>
            <a:endParaRPr lang="fr-FR" sz="1600" dirty="0">
              <a:latin typeface="Proxima Nova Light" panose="02000506030000020004" pitchFamily="50" charset="0"/>
            </a:endParaRPr>
          </a:p>
          <a:p>
            <a:pPr marL="171450" indent="-171450">
              <a:buClr>
                <a:srgbClr val="ABC842"/>
              </a:buClr>
              <a:buFont typeface="Arial" panose="020B0604020202020204" pitchFamily="34" charset="0"/>
              <a:buChar char="•"/>
            </a:pPr>
            <a:endParaRPr lang="fr-FR" sz="1600" dirty="0">
              <a:latin typeface="Proxima Nova Light" panose="02000506030000020004" pitchFamily="50" charset="0"/>
            </a:endParaRPr>
          </a:p>
          <a:p>
            <a:pPr defTabSz="984033">
              <a:buClr>
                <a:srgbClr val="ABC842"/>
              </a:buClr>
            </a:pPr>
            <a:r>
              <a:rPr lang="nl-BE" sz="1600" b="1" dirty="0">
                <a:latin typeface="Proxima Nova Light" panose="02000506030000020004" pitchFamily="50" charset="0"/>
                <a:cs typeface="Arial" pitchFamily="34" charset="0"/>
              </a:rPr>
              <a:t>Gebied</a:t>
            </a:r>
          </a:p>
          <a:p>
            <a:pPr marL="342900" indent="-342900" defTabSz="984008">
              <a:buClr>
                <a:srgbClr val="ABC842"/>
              </a:buClr>
              <a:buFont typeface="Arial" panose="020B0604020202020204" pitchFamily="34" charset="0"/>
              <a:buChar char="•"/>
              <a:defRPr/>
            </a:pPr>
            <a:r>
              <a:rPr lang="nl-BE" sz="1600" dirty="0">
                <a:latin typeface="Proxima Nova Light" panose="02000506030000020004" pitchFamily="50" charset="0"/>
              </a:rPr>
              <a:t>België </a:t>
            </a:r>
          </a:p>
          <a:p>
            <a:pPr marL="342900" indent="-342900" defTabSz="984008">
              <a:buClr>
                <a:srgbClr val="ABC842"/>
              </a:buClr>
              <a:buFont typeface="Arial" panose="020B0604020202020204" pitchFamily="34" charset="0"/>
              <a:buChar char="•"/>
              <a:defRPr/>
            </a:pPr>
            <a:r>
              <a:rPr lang="nl-BE" sz="1600" dirty="0">
                <a:latin typeface="Proxima Nova Light" panose="02000506030000020004" pitchFamily="50" charset="0"/>
              </a:rPr>
              <a:t>Oktober 2020</a:t>
            </a:r>
          </a:p>
        </p:txBody>
      </p:sp>
      <p:pic>
        <p:nvPicPr>
          <p:cNvPr id="17" name="Picture 5">
            <a:extLst>
              <a:ext uri="{FF2B5EF4-FFF2-40B4-BE49-F238E27FC236}">
                <a16:creationId xmlns:a16="http://schemas.microsoft.com/office/drawing/2014/main" id="{59A27690-BBE0-49BF-8675-8DDDC156A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06" y="2972707"/>
            <a:ext cx="677310" cy="456293"/>
          </a:xfrm>
          <a:prstGeom prst="rect">
            <a:avLst/>
          </a:prstGeom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97D115FB-245B-44F4-A6B7-DF7B38EE0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297" y="3843147"/>
            <a:ext cx="769143" cy="657985"/>
          </a:xfrm>
          <a:prstGeom prst="rect">
            <a:avLst/>
          </a:prstGeom>
        </p:spPr>
      </p:pic>
      <p:pic>
        <p:nvPicPr>
          <p:cNvPr id="21" name="Picture 7">
            <a:extLst>
              <a:ext uri="{FF2B5EF4-FFF2-40B4-BE49-F238E27FC236}">
                <a16:creationId xmlns:a16="http://schemas.microsoft.com/office/drawing/2014/main" id="{8C6BD0C5-7A09-41F8-9379-43771DB251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006" y="4797996"/>
            <a:ext cx="582839" cy="568121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A4538C37-E7A3-4235-B1D5-F8E869CE1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104835"/>
            <a:ext cx="1080251" cy="22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5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814D6-C909-4258-8683-A9D68E39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Proxima Nova Light" panose="02000506030000020004" pitchFamily="50" charset="0"/>
              </a:rPr>
              <a:t>Voornaamste resultaten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28982F-BD1E-4941-8A40-2F5C682B3009}"/>
              </a:ext>
            </a:extLst>
          </p:cNvPr>
          <p:cNvSpPr/>
          <p:nvPr/>
        </p:nvSpPr>
        <p:spPr>
          <a:xfrm>
            <a:off x="919124" y="2181716"/>
            <a:ext cx="925873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E2D27"/>
              </a:buClr>
            </a:pPr>
            <a:r>
              <a:rPr lang="nl-BE" sz="2000" b="1" dirty="0">
                <a:latin typeface="Proxima Nova Light" panose="02000506030000020004" pitchFamily="50" charset="0"/>
                <a:cs typeface="Arial" pitchFamily="34" charset="0"/>
              </a:rPr>
              <a:t>#1 </a:t>
            </a:r>
            <a:r>
              <a:rPr lang="nl-BE" sz="1600" dirty="0">
                <a:latin typeface="Proxima Nova Light" panose="02000506030000020004" pitchFamily="50" charset="0"/>
                <a:cs typeface="Arial" pitchFamily="34" charset="0"/>
              </a:rPr>
              <a:t>87% van de Belgen beschikt thuis over één of meerdere rookmelder(s).</a:t>
            </a:r>
          </a:p>
          <a:p>
            <a:pPr>
              <a:buClr>
                <a:srgbClr val="EE2D27"/>
              </a:buClr>
            </a:pPr>
            <a:endParaRPr lang="fr-FR" sz="1600" dirty="0">
              <a:latin typeface="Proxima Nova Light" panose="02000506030000020004" pitchFamily="50" charset="0"/>
              <a:cs typeface="Arial" pitchFamily="34" charset="0"/>
            </a:endParaRPr>
          </a:p>
          <a:p>
            <a:pPr>
              <a:buClr>
                <a:srgbClr val="EE2D27"/>
              </a:buClr>
            </a:pPr>
            <a:endParaRPr lang="fr-FR" sz="1600" b="1" dirty="0">
              <a:latin typeface="Proxima Nova Light" panose="02000506030000020004" pitchFamily="50" charset="0"/>
              <a:cs typeface="Arial" pitchFamily="34" charset="0"/>
            </a:endParaRPr>
          </a:p>
          <a:p>
            <a:pPr>
              <a:buClr>
                <a:srgbClr val="EE2D27"/>
              </a:buClr>
            </a:pPr>
            <a:r>
              <a:rPr lang="nl-BE" sz="2000" b="1" dirty="0">
                <a:latin typeface="Proxima Nova Light" panose="02000506030000020004" pitchFamily="50" charset="0"/>
                <a:cs typeface="Arial" pitchFamily="34" charset="0"/>
              </a:rPr>
              <a:t>#2 </a:t>
            </a:r>
            <a:r>
              <a:rPr lang="nl-BE" sz="1600" dirty="0">
                <a:latin typeface="Proxima Nova Light" panose="02000506030000020004" pitchFamily="50" charset="0"/>
                <a:cs typeface="Arial" pitchFamily="34" charset="0"/>
              </a:rPr>
              <a:t>Meer dan de helft van de Belgen onderhoudt en vervangt zijn rookmelder(s) om de 10 jaar (67%). 62% van de Belgen voert een geluidstest uit en slechts 54% van hen verwijdert het stof van zijn rookmelder(s).</a:t>
            </a:r>
          </a:p>
          <a:p>
            <a:pPr>
              <a:buClr>
                <a:srgbClr val="EE2D27"/>
              </a:buClr>
            </a:pPr>
            <a:endParaRPr lang="fr-FR" sz="1600" dirty="0">
              <a:latin typeface="Proxima Nova Light" panose="02000506030000020004" pitchFamily="50" charset="0"/>
              <a:cs typeface="Arial" pitchFamily="34" charset="0"/>
            </a:endParaRPr>
          </a:p>
          <a:p>
            <a:pPr>
              <a:buClr>
                <a:srgbClr val="EE2D27"/>
              </a:buClr>
            </a:pPr>
            <a:r>
              <a:rPr lang="nl-BE" sz="2000" b="1" dirty="0">
                <a:latin typeface="Proxima Nova Light" panose="02000506030000020004" pitchFamily="50" charset="0"/>
                <a:cs typeface="Arial" pitchFamily="34" charset="0"/>
              </a:rPr>
              <a:t>#3 </a:t>
            </a:r>
            <a:r>
              <a:rPr lang="nl-BE" sz="1600" dirty="0">
                <a:latin typeface="Proxima Nova Light" panose="02000506030000020004" pitchFamily="50" charset="0"/>
                <a:cs typeface="Arial" pitchFamily="34" charset="0"/>
              </a:rPr>
              <a:t>De meeste rookmelders worden geïnstalleerd in de inkomhal of de gang (52%), het trappenhuis (42%) of de woonplaats (39%). In 31% van de gevallen wordt de rookmelder in de keuken geplaatst, een plek die niet is aangeraden voor de installatie van rookmelders </a:t>
            </a:r>
          </a:p>
          <a:p>
            <a:pPr>
              <a:buClr>
                <a:srgbClr val="EE2D27"/>
              </a:buClr>
            </a:pPr>
            <a:endParaRPr lang="fr-FR" sz="1600" dirty="0">
              <a:latin typeface="Proxima Nova Light" panose="02000506030000020004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3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814D6-C909-4258-8683-A9D68E39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1" y="365125"/>
            <a:ext cx="11548151" cy="1325563"/>
          </a:xfrm>
        </p:spPr>
        <p:txBody>
          <a:bodyPr>
            <a:noAutofit/>
          </a:bodyPr>
          <a:lstStyle/>
          <a:p>
            <a:pPr algn="just"/>
            <a:r>
              <a:rPr lang="nl-BE" sz="3600" dirty="0">
                <a:latin typeface="Proxima Nova Light" panose="02000506030000020004" pitchFamily="50" charset="0"/>
              </a:rPr>
              <a:t>Het merendeel van de Belgen beschikt thuis over één of meerdere rookmelder(s), maar slechts 13% van hen weet of deze correct werkt (werken).</a:t>
            </a:r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2CAC91AB-DC25-4AC8-85C0-B1F89C3400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2482998"/>
              </p:ext>
            </p:extLst>
          </p:nvPr>
        </p:nvGraphicFramePr>
        <p:xfrm>
          <a:off x="2172661" y="1992513"/>
          <a:ext cx="7846678" cy="450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52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814D6-C909-4258-8683-A9D68E39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1" y="365125"/>
            <a:ext cx="11548151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nl-BE" sz="4400" dirty="0">
                <a:latin typeface="Proxima Nova Light" panose="02000506030000020004" pitchFamily="50" charset="0"/>
                <a:cs typeface="Arial" pitchFamily="34" charset="0"/>
              </a:rPr>
              <a:t>70% van de Belgen weet dat ze hun rookmelder(s) moeten onderhouden en om de 10 jaar moeten vervangen, maar doet dit niet </a:t>
            </a: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0FCB2A54-C77A-4F8B-B114-478C4F284D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3917719"/>
              </p:ext>
            </p:extLst>
          </p:nvPr>
        </p:nvGraphicFramePr>
        <p:xfrm>
          <a:off x="1197509" y="2239434"/>
          <a:ext cx="9488852" cy="4618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29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8814D6-C909-4258-8683-A9D68E39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51" y="365125"/>
            <a:ext cx="11548151" cy="1325563"/>
          </a:xfrm>
        </p:spPr>
        <p:txBody>
          <a:bodyPr>
            <a:normAutofit/>
          </a:bodyPr>
          <a:lstStyle/>
          <a:p>
            <a:pPr algn="just"/>
            <a:r>
              <a:rPr lang="nl-BE" sz="3600" dirty="0">
                <a:latin typeface="Proxima Nova Light" panose="02000506030000020004" pitchFamily="50" charset="0"/>
                <a:cs typeface="Arial" pitchFamily="34" charset="0"/>
              </a:rPr>
              <a:t>In België worden rookmelders het vaakst geïnstalleerd in de inkomhal of de gang.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FA2A25E0-DCAE-41B9-BAC8-1A1C64DFDE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4862002"/>
              </p:ext>
            </p:extLst>
          </p:nvPr>
        </p:nvGraphicFramePr>
        <p:xfrm>
          <a:off x="2369557" y="1796532"/>
          <a:ext cx="7452886" cy="46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4564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5106501142C49BAC9BC72DC578397" ma:contentTypeVersion="13" ma:contentTypeDescription="Crée un document." ma:contentTypeScope="" ma:versionID="ac43669f4c7ce64af6db5f13cc92cd88">
  <xsd:schema xmlns:xsd="http://www.w3.org/2001/XMLSchema" xmlns:xs="http://www.w3.org/2001/XMLSchema" xmlns:p="http://schemas.microsoft.com/office/2006/metadata/properties" xmlns:ns2="7bedf916-4761-4309-bb85-0d2ac46c79d7" xmlns:ns3="89c618c5-ff90-436a-926e-c3479d6b615d" targetNamespace="http://schemas.microsoft.com/office/2006/metadata/properties" ma:root="true" ma:fieldsID="ef6bf39a857dc671dd85af6f00b5c580" ns2:_="" ns3:_="">
    <xsd:import namespace="7bedf916-4761-4309-bb85-0d2ac46c79d7"/>
    <xsd:import namespace="89c618c5-ff90-436a-926e-c3479d6b61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Datemodif_x002e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df916-4761-4309-bb85-0d2ac46c79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modif_x002e_" ma:index="20" nillable="true" ma:displayName="Date modif." ma:format="DateOnly" ma:internalName="Datemodif_x002e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618c5-ff90-436a-926e-c3479d6b615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modif_x002e_ xmlns="7bedf916-4761-4309-bb85-0d2ac46c79d7" xsi:nil="true"/>
  </documentManagement>
</p:properties>
</file>

<file path=customXml/itemProps1.xml><?xml version="1.0" encoding="utf-8"?>
<ds:datastoreItem xmlns:ds="http://schemas.openxmlformats.org/officeDocument/2006/customXml" ds:itemID="{35229E75-02B3-4E6B-9126-834E866A3E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494108-8C24-48B5-B989-DE9446A892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edf916-4761-4309-bb85-0d2ac46c79d7"/>
    <ds:schemaRef ds:uri="89c618c5-ff90-436a-926e-c3479d6b61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5C1A3F-96EF-44A5-8436-5BE934B49BB0}">
  <ds:schemaRefs>
    <ds:schemaRef ds:uri="http://schemas.microsoft.com/office/2006/metadata/properties"/>
    <ds:schemaRef ds:uri="http://schemas.microsoft.com/office/infopath/2007/PartnerControls"/>
    <ds:schemaRef ds:uri="7bedf916-4761-4309-bb85-0d2ac46c79d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239</Words>
  <Application>Microsoft Office PowerPoint</Application>
  <PresentationFormat>Breedbeeld</PresentationFormat>
  <Paragraphs>35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Proxima Nova Light</vt:lpstr>
      <vt:lpstr>Thème Office</vt:lpstr>
      <vt:lpstr>Onderzoek Netatmo Rookmelders </vt:lpstr>
      <vt:lpstr>Methodologie</vt:lpstr>
      <vt:lpstr>Voornaamste resultaten</vt:lpstr>
      <vt:lpstr>Het merendeel van de Belgen beschikt thuis over één of meerdere rookmelder(s), maar slechts 13% van hen weet of deze correct werkt (werken).</vt:lpstr>
      <vt:lpstr>70% van de Belgen weet dat ze hun rookmelder(s) moeten onderhouden en om de 10 jaar moeten vervangen, maar doet dit niet </vt:lpstr>
      <vt:lpstr>In België worden rookmelders het vaakst geïnstalleerd in de inkomhal of de gang.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Étude Netatmo Détecteurs de Fumée</dc:title>
  <dc:creator>Marie-Eve MVOGO</dc:creator>
  <cp:lastModifiedBy>Stephanie Alen</cp:lastModifiedBy>
  <cp:revision>2</cp:revision>
  <dcterms:created xsi:type="dcterms:W3CDTF">2020-10-19T12:31:47Z</dcterms:created>
  <dcterms:modified xsi:type="dcterms:W3CDTF">2020-10-23T08:10:06Z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0x010100EC05106501142C49BAC9BC72DC578397</vt:lpwstr>
  </property>
</Properties>
</file>